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5" r:id="rId3"/>
    <p:sldId id="266" r:id="rId4"/>
    <p:sldId id="268" r:id="rId5"/>
    <p:sldId id="273" r:id="rId6"/>
    <p:sldId id="271" r:id="rId7"/>
    <p:sldId id="272" r:id="rId8"/>
    <p:sldId id="276" r:id="rId9"/>
    <p:sldId id="277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2/23/2021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2/23/2021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p:transition spd="slow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p:transition spd="slow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p:transition spd="slow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p:transition spd="slow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9616" y="3165763"/>
            <a:ext cx="8485584" cy="1711037"/>
          </a:xfrm>
        </p:spPr>
        <p:txBody>
          <a:bodyPr>
            <a:normAutofit/>
          </a:bodyPr>
          <a:lstStyle/>
          <a:p>
            <a:r>
              <a:rPr lang="sk-SK" sz="9000" dirty="0"/>
              <a:t>Siréna</a:t>
            </a:r>
            <a:endParaRPr sz="9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1624" y="4882800"/>
            <a:ext cx="3084984" cy="685800"/>
          </a:xfrm>
        </p:spPr>
        <p:txBody>
          <a:bodyPr/>
          <a:lstStyle/>
          <a:p>
            <a:r>
              <a:rPr lang="sk-SK" dirty="0"/>
              <a:t>Linda Vincelová</a:t>
            </a:r>
          </a:p>
        </p:txBody>
      </p:sp>
      <p:pic>
        <p:nvPicPr>
          <p:cNvPr id="5122" name="Picture 2" descr="Výsledok vyhľadávania obrázkov pre dopyt siren gif">
            <a:extLst>
              <a:ext uri="{FF2B5EF4-FFF2-40B4-BE49-F238E27FC236}">
                <a16:creationId xmlns:a16="http://schemas.microsoft.com/office/drawing/2014/main" id="{F42A7FDD-0F4B-4A5A-88F3-C7A9FE7C0E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2852936"/>
            <a:ext cx="2952328" cy="280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ransition spd="slow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60BE-252F-4720-A139-FA666060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k-SK" sz="5000" dirty="0"/>
              <a:t>Ďakujem za pozornosť</a:t>
            </a:r>
          </a:p>
        </p:txBody>
      </p:sp>
      <p:pic>
        <p:nvPicPr>
          <p:cNvPr id="3074" name="Picture 2" descr="Výsledok vyhľadávania obrázkov pre dopyt siren gif">
            <a:extLst>
              <a:ext uri="{FF2B5EF4-FFF2-40B4-BE49-F238E27FC236}">
                <a16:creationId xmlns:a16="http://schemas.microsoft.com/office/drawing/2014/main" id="{A72BF921-73DE-45BB-B414-7DA78294AD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167316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837570"/>
      </p:ext>
    </p:extLst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85412" y="610885"/>
            <a:ext cx="2880320" cy="584075"/>
          </a:xfrm>
        </p:spPr>
        <p:txBody>
          <a:bodyPr/>
          <a:lstStyle/>
          <a:p>
            <a:r>
              <a:rPr lang="sk-SK" dirty="0"/>
              <a:t>Funkcie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3432" y="2297460"/>
            <a:ext cx="9144000" cy="3688432"/>
          </a:xfrm>
        </p:spPr>
        <p:txBody>
          <a:bodyPr>
            <a:normAutofit/>
          </a:bodyPr>
          <a:lstStyle/>
          <a:p>
            <a:r>
              <a:rPr lang="sk-SK" dirty="0"/>
              <a:t>Vydáva veľmi hlasný </a:t>
            </a:r>
            <a:r>
              <a:rPr lang="sk-SK" sz="2000" dirty="0">
                <a:solidFill>
                  <a:schemeClr val="tx1"/>
                </a:solidFill>
                <a:ea typeface="+mn-lt"/>
                <a:cs typeface="+mn-lt"/>
              </a:rPr>
              <a:t>kolísavý zvuk</a:t>
            </a:r>
          </a:p>
          <a:p>
            <a:r>
              <a:rPr lang="sk-SK" sz="2000" dirty="0">
                <a:solidFill>
                  <a:schemeClr val="tx1"/>
                </a:solidFill>
                <a:ea typeface="+mn-lt"/>
                <a:cs typeface="+mn-lt"/>
              </a:rPr>
              <a:t>Sirény na stožiaroch slúžia na varovanie pri požiari budovy , pr</a:t>
            </a:r>
            <a:r>
              <a:rPr lang="sk-SK" dirty="0">
                <a:solidFill>
                  <a:schemeClr val="tx1"/>
                </a:solidFill>
                <a:ea typeface="+mn-lt"/>
                <a:cs typeface="+mn-lt"/>
              </a:rPr>
              <a:t>írodných katastrofách, priemyselné katastrofy, </a:t>
            </a:r>
            <a:endParaRPr lang="sk-SK" sz="20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sk-SK" dirty="0">
                <a:solidFill>
                  <a:schemeClr val="tx1"/>
                </a:solidFill>
                <a:ea typeface="+mn-lt"/>
                <a:cs typeface="+mn-lt"/>
              </a:rPr>
              <a:t>Slúži na auditívnu signalizáciu nejakej formy nebezpečenstva</a:t>
            </a:r>
          </a:p>
          <a:p>
            <a:pPr lvl="1"/>
            <a:r>
              <a:rPr lang="sk-SK" dirty="0">
                <a:solidFill>
                  <a:schemeClr val="tx1"/>
                </a:solidFill>
                <a:ea typeface="+mn-lt"/>
                <a:cs typeface="+mn-lt"/>
              </a:rPr>
              <a:t>Potope</a:t>
            </a:r>
          </a:p>
          <a:p>
            <a:pPr lvl="1"/>
            <a:r>
              <a:rPr lang="sk-SK" dirty="0">
                <a:solidFill>
                  <a:schemeClr val="tx1"/>
                </a:solidFill>
                <a:ea typeface="+mn-lt"/>
                <a:cs typeface="+mn-lt"/>
              </a:rPr>
              <a:t>Vojne- letecké, vojnové katastrofy</a:t>
            </a:r>
          </a:p>
          <a:p>
            <a:pPr lvl="1"/>
            <a:r>
              <a:rPr lang="sk-SK" dirty="0">
                <a:solidFill>
                  <a:schemeClr val="tx1"/>
                </a:solidFill>
                <a:ea typeface="+mn-lt"/>
                <a:cs typeface="+mn-lt"/>
              </a:rPr>
              <a:t>Krádeži</a:t>
            </a:r>
          </a:p>
          <a:p>
            <a:pPr lvl="1"/>
            <a:r>
              <a:rPr lang="sk-SK" dirty="0">
                <a:solidFill>
                  <a:schemeClr val="tx1"/>
                </a:solidFill>
                <a:ea typeface="+mn-lt"/>
                <a:cs typeface="+mn-lt"/>
              </a:rPr>
              <a:t>Cúvaní vozidla</a:t>
            </a:r>
          </a:p>
          <a:p>
            <a:pPr lvl="1"/>
            <a:r>
              <a:rPr lang="sk-SK" dirty="0">
                <a:solidFill>
                  <a:schemeClr val="tx1"/>
                </a:solidFill>
                <a:ea typeface="+mn-lt"/>
                <a:cs typeface="+mn-lt"/>
              </a:rPr>
              <a:t>Požiaru, zemetraseniu, tornádu, </a:t>
            </a:r>
            <a:r>
              <a:rPr lang="sk-SK" dirty="0" err="1">
                <a:solidFill>
                  <a:schemeClr val="tx1"/>
                </a:solidFill>
                <a:ea typeface="+mn-lt"/>
                <a:cs typeface="+mn-lt"/>
              </a:rPr>
              <a:t>tsunami</a:t>
            </a:r>
            <a:endParaRPr lang="sk-SK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3076" name="Picture 4" descr="Výsledok vyhľadávania obrázkov pre dopyt tornado free martin">
            <a:extLst>
              <a:ext uri="{FF2B5EF4-FFF2-40B4-BE49-F238E27FC236}">
                <a16:creationId xmlns:a16="http://schemas.microsoft.com/office/drawing/2014/main" id="{F9440CE8-1C73-42B9-9B2A-AC4C827618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851" y="2530876"/>
            <a:ext cx="2664297" cy="1998223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0" name="Picture 8" descr="Výsledok vyhľadávania obrázkov pre dopyt fighter jet free matting">
            <a:extLst>
              <a:ext uri="{FF2B5EF4-FFF2-40B4-BE49-F238E27FC236}">
                <a16:creationId xmlns:a16="http://schemas.microsoft.com/office/drawing/2014/main" id="{AE24D2D9-CEF5-4A7D-9123-6005AC1C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700" b="70500" l="13500" r="89700">
                        <a14:foregroundMark x1="39800" y1="32500" x2="55400" y2="33800"/>
                        <a14:foregroundMark x1="49200" y1="32700" x2="54100" y2="33300"/>
                        <a14:foregroundMark x1="42300" y1="56300" x2="44500" y2="55500"/>
                        <a14:foregroundMark x1="58100" y1="64100" x2="65800" y2="6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7950" r="12201" b="28214"/>
          <a:stretch/>
        </p:blipFill>
        <p:spPr bwMode="auto">
          <a:xfrm>
            <a:off x="8697457" y="363004"/>
            <a:ext cx="2880320" cy="16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ýsledok vyhľadávania obrázkov pre dopyt truck">
            <a:extLst>
              <a:ext uri="{FF2B5EF4-FFF2-40B4-BE49-F238E27FC236}">
                <a16:creationId xmlns:a16="http://schemas.microsoft.com/office/drawing/2014/main" id="{A9E00CF0-503D-4DC6-97CB-8D649707C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8" b="89888" l="0" r="958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02" b="8987"/>
          <a:stretch/>
        </p:blipFill>
        <p:spPr bwMode="auto">
          <a:xfrm>
            <a:off x="7032104" y="4524889"/>
            <a:ext cx="3330706" cy="168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Výsledok vyhľadávania obrázkov pre dopyt siren on the street">
            <a:extLst>
              <a:ext uri="{FF2B5EF4-FFF2-40B4-BE49-F238E27FC236}">
                <a16:creationId xmlns:a16="http://schemas.microsoft.com/office/drawing/2014/main" id="{1E9946C1-42FA-4073-987C-FE1FCEB0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36" b="100000" l="0" r="89818">
                        <a14:backgroundMark x1="2545" y1="87978" x2="8727" y2="99454"/>
                        <a14:backgroundMark x1="28000" y1="83607" x2="26909" y2="99454"/>
                        <a14:backgroundMark x1="25818" y1="78689" x2="24000" y2="91803"/>
                        <a14:backgroundMark x1="20727" y1="79235" x2="19273" y2="92350"/>
                        <a14:backgroundMark x1="33455" y1="79235" x2="31273" y2="92896"/>
                        <a14:backgroundMark x1="2545" y1="81967" x2="4364" y2="95628"/>
                        <a14:backgroundMark x1="51636" y1="85246" x2="86545" y2="85246"/>
                        <a14:backgroundMark x1="84364" y1="43169" x2="80364" y2="87978"/>
                        <a14:backgroundMark x1="55636" y1="32787" x2="84364" y2="38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34935"/>
            <a:ext cx="2882696" cy="19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9416" y="517134"/>
            <a:ext cx="4392488" cy="739552"/>
          </a:xfrm>
        </p:spPr>
        <p:txBody>
          <a:bodyPr>
            <a:normAutofit/>
          </a:bodyPr>
          <a:lstStyle/>
          <a:p>
            <a:r>
              <a:rPr lang="sk-SK" dirty="0"/>
              <a:t>Použitie v praxi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9416" y="1468532"/>
            <a:ext cx="5076056" cy="3297074"/>
          </a:xfrm>
        </p:spPr>
        <p:txBody>
          <a:bodyPr/>
          <a:lstStyle/>
          <a:p>
            <a:r>
              <a:rPr lang="sk-SK" sz="2000" dirty="0">
                <a:solidFill>
                  <a:schemeClr val="tx1"/>
                </a:solidFill>
              </a:rPr>
              <a:t>Sirény sa používajú pri rôznych situáciách :</a:t>
            </a:r>
            <a:endParaRPr lang="sk-SK" dirty="0">
              <a:solidFill>
                <a:schemeClr val="tx1"/>
              </a:solidFill>
            </a:endParaRPr>
          </a:p>
          <a:p>
            <a:pPr lvl="1"/>
            <a:r>
              <a:rPr lang="sk-SK" dirty="0">
                <a:solidFill>
                  <a:schemeClr val="tx1"/>
                </a:solidFill>
              </a:rPr>
              <a:t>Poplach</a:t>
            </a:r>
            <a:endParaRPr lang="sk-SK" sz="2000" dirty="0">
              <a:solidFill>
                <a:schemeClr val="tx1"/>
              </a:solidFill>
            </a:endParaRPr>
          </a:p>
          <a:p>
            <a:pPr lvl="1"/>
            <a:r>
              <a:rPr lang="sk-SK" sz="2000" dirty="0">
                <a:solidFill>
                  <a:schemeClr val="tx1"/>
                </a:solidFill>
              </a:rPr>
              <a:t>Výstraha</a:t>
            </a:r>
          </a:p>
          <a:p>
            <a:r>
              <a:rPr lang="sk-SK" sz="2000" dirty="0">
                <a:solidFill>
                  <a:schemeClr val="tx1"/>
                </a:solidFill>
              </a:rPr>
              <a:t>Sirény taktiež využívajú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Hasiči - 150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Policajti- 158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Záchranná služba- 155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119- všetky služby</a:t>
            </a:r>
          </a:p>
          <a:p>
            <a:endParaRPr dirty="0"/>
          </a:p>
        </p:txBody>
      </p:sp>
      <p:pic>
        <p:nvPicPr>
          <p:cNvPr id="2054" name="Picture 6" descr="Výsledok vyhľadávania obrázkov pre dopyt fireman truck">
            <a:extLst>
              <a:ext uri="{FF2B5EF4-FFF2-40B4-BE49-F238E27FC236}">
                <a16:creationId xmlns:a16="http://schemas.microsoft.com/office/drawing/2014/main" id="{97B65625-1A6F-493D-AFB4-3C7F77434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11" b="96250" l="10000" r="100000">
                        <a14:foregroundMark x1="31953" y1="23333" x2="73125" y2="28194"/>
                        <a14:foregroundMark x1="76250" y1="35000" x2="91641" y2="38472"/>
                        <a14:foregroundMark x1="73125" y1="28333" x2="87109" y2="30417"/>
                        <a14:foregroundMark x1="73828" y1="24167" x2="88672" y2="26389"/>
                        <a14:foregroundMark x1="90781" y1="32361" x2="90313" y2="27361"/>
                        <a14:foregroundMark x1="92031" y1="32361" x2="92031" y2="32361"/>
                        <a14:foregroundMark x1="92813" y1="32083" x2="91406" y2="30556"/>
                        <a14:foregroundMark x1="92500" y1="35278" x2="88906" y2="35278"/>
                        <a14:foregroundMark x1="91016" y1="25278" x2="77891" y2="22361"/>
                        <a14:foregroundMark x1="75313" y1="23472" x2="74531" y2="20139"/>
                        <a14:foregroundMark x1="74375" y1="20417" x2="70078" y2="21250"/>
                        <a14:foregroundMark x1="59688" y1="24167" x2="49063" y2="16667"/>
                        <a14:foregroundMark x1="40859" y1="18333" x2="33516" y2="18611"/>
                        <a14:foregroundMark x1="24922" y1="73472" x2="32891" y2="74306"/>
                        <a14:foregroundMark x1="31328" y1="85417" x2="36953" y2="84583"/>
                        <a14:foregroundMark x1="44297" y1="82083" x2="45938" y2="82500"/>
                        <a14:foregroundMark x1="77031" y1="73472" x2="82813" y2="75972"/>
                        <a14:foregroundMark x1="42813" y1="68750" x2="42813" y2="89306"/>
                        <a14:foregroundMark x1="38281" y1="84306" x2="39219" y2="93611"/>
                        <a14:foregroundMark x1="78047" y1="78889" x2="78516" y2="84306"/>
                        <a14:backgroundMark x1="17734" y1="88889" x2="33828" y2="92778"/>
                        <a14:backgroundMark x1="55313" y1="87639" x2="73516" y2="83472"/>
                        <a14:backgroundMark x1="85625" y1="80556" x2="92031" y2="80139"/>
                        <a14:backgroundMark x1="49531" y1="92917" x2="51172" y2="8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3" t="15537" r="4369" b="2589"/>
          <a:stretch/>
        </p:blipFill>
        <p:spPr bwMode="auto">
          <a:xfrm>
            <a:off x="7248128" y="1484784"/>
            <a:ext cx="4040656" cy="210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ýsledok vyhľadávania obrázkov pre dopyt police car ferrari free matting">
            <a:extLst>
              <a:ext uri="{FF2B5EF4-FFF2-40B4-BE49-F238E27FC236}">
                <a16:creationId xmlns:a16="http://schemas.microsoft.com/office/drawing/2014/main" id="{6C07E836-D0ED-48FC-B9EC-10DBC9E57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4213328"/>
            <a:ext cx="3888432" cy="240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ýsledok vyhľadávania obrázkov pre dopyt emergency car">
            <a:extLst>
              <a:ext uri="{FF2B5EF4-FFF2-40B4-BE49-F238E27FC236}">
                <a16:creationId xmlns:a16="http://schemas.microsoft.com/office/drawing/2014/main" id="{4EF88852-CEA7-40FB-9A5F-8A6B9932A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775" r="93380">
                        <a14:foregroundMark x1="12817" y1="62113" x2="31408" y2="63380"/>
                        <a14:foregroundMark x1="23662" y1="60282" x2="28592" y2="60563"/>
                        <a14:foregroundMark x1="17606" y1="64366" x2="31408" y2="65775"/>
                        <a14:foregroundMark x1="38592" y1="62113" x2="39718" y2="70000"/>
                        <a14:foregroundMark x1="40704" y1="61690" x2="38169" y2="68028"/>
                        <a14:foregroundMark x1="37746" y1="56479" x2="36479" y2="69577"/>
                        <a14:foregroundMark x1="78169" y1="56197" x2="77887" y2="64648"/>
                        <a14:foregroundMark x1="17887" y1="66479" x2="23803" y2="66338"/>
                        <a14:foregroundMark x1="19859" y1="67746" x2="20282" y2="68451"/>
                        <a14:foregroundMark x1="75211" y1="62394" x2="75775" y2="65211"/>
                        <a14:foregroundMark x1="78451" y1="64507" x2="80282" y2="60704"/>
                        <a14:backgroundMark x1="16620" y1="69155" x2="37183" y2="74366"/>
                        <a14:backgroundMark x1="28310" y1="68169" x2="33662" y2="75634"/>
                        <a14:backgroundMark x1="48310" y1="68592" x2="74225" y2="63944"/>
                        <a14:backgroundMark x1="82254" y1="62535" x2="90704" y2="60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5" t="24049" r="4303" b="22921"/>
          <a:stretch/>
        </p:blipFill>
        <p:spPr bwMode="auto">
          <a:xfrm>
            <a:off x="7092655" y="3717032"/>
            <a:ext cx="4631425" cy="26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638327"/>
      </p:ext>
    </p:extLst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485866"/>
            <a:ext cx="9144000" cy="566936"/>
          </a:xfrm>
        </p:spPr>
        <p:txBody>
          <a:bodyPr/>
          <a:lstStyle/>
          <a:p>
            <a:r>
              <a:rPr lang="sk-SK" dirty="0"/>
              <a:t>Schémy a ich popis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0BDFB-B982-4479-81D1-A2AE4597A7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202" y="1225750"/>
            <a:ext cx="2952328" cy="1928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6C9CFE-B668-4D50-8C13-BAA1B2FB4F42}"/>
              </a:ext>
            </a:extLst>
          </p:cNvPr>
          <p:cNvSpPr txBox="1"/>
          <p:nvPr/>
        </p:nvSpPr>
        <p:spPr>
          <a:xfrm>
            <a:off x="831778" y="3241297"/>
            <a:ext cx="537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Schéma elektrického obvodu sirény </a:t>
            </a:r>
          </a:p>
        </p:txBody>
      </p:sp>
      <p:pic>
        <p:nvPicPr>
          <p:cNvPr id="1032" name="Picture 8" descr="Výsledok vyhľadávania obrázkov pre dopyt siren circuit">
            <a:extLst>
              <a:ext uri="{FF2B5EF4-FFF2-40B4-BE49-F238E27FC236}">
                <a16:creationId xmlns:a16="http://schemas.microsoft.com/office/drawing/2014/main" id="{E24C1044-8D0B-4737-AFFE-B6D00A296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1225750"/>
            <a:ext cx="3243159" cy="1928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C0A2EB-3CA1-4EDE-8C31-F6FE94D13D8B}"/>
              </a:ext>
            </a:extLst>
          </p:cNvPr>
          <p:cNvSpPr txBox="1"/>
          <p:nvPr/>
        </p:nvSpPr>
        <p:spPr>
          <a:xfrm>
            <a:off x="6312024" y="3241297"/>
            <a:ext cx="537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Schéma elektrického obvodu sirény s 2 tranzistormi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4BDF53-2F22-46F3-9AE7-D03DDF09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62" y="3789040"/>
            <a:ext cx="3672408" cy="193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2621-C301-4746-8448-5B412857CCAE}"/>
              </a:ext>
            </a:extLst>
          </p:cNvPr>
          <p:cNvSpPr txBox="1"/>
          <p:nvPr/>
        </p:nvSpPr>
        <p:spPr>
          <a:xfrm>
            <a:off x="1631504" y="5829896"/>
            <a:ext cx="3672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Obvod elektronickej sirény</a:t>
            </a:r>
          </a:p>
        </p:txBody>
      </p:sp>
      <p:pic>
        <p:nvPicPr>
          <p:cNvPr id="2" name="Picture 2" descr="Výsledok vyhľadávania obrázkov pre dopyt siren circuit">
            <a:extLst>
              <a:ext uri="{FF2B5EF4-FFF2-40B4-BE49-F238E27FC236}">
                <a16:creationId xmlns:a16="http://schemas.microsoft.com/office/drawing/2014/main" id="{B1E1F78E-4A9F-4C10-A210-6CAD7A782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697271"/>
            <a:ext cx="3404726" cy="212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2A0A45-8408-408D-83DE-11A31C990D38}"/>
              </a:ext>
            </a:extLst>
          </p:cNvPr>
          <p:cNvSpPr txBox="1"/>
          <p:nvPr/>
        </p:nvSpPr>
        <p:spPr>
          <a:xfrm>
            <a:off x="7027067" y="5911867"/>
            <a:ext cx="3481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dirty="0"/>
              <a:t>Policajná siréna s časovačom 555 (Integračný Obvod)</a:t>
            </a:r>
          </a:p>
        </p:txBody>
      </p:sp>
    </p:spTree>
    <p:extLst>
      <p:ext uri="{BB962C8B-B14F-4D97-AF65-F5344CB8AC3E}">
        <p14:creationId xmlns:p14="http://schemas.microsoft.com/office/powerpoint/2010/main" val="3260144051"/>
      </p:ext>
    </p:extLst>
  </p:cSld>
  <p:clrMapOvr>
    <a:masterClrMapping/>
  </p:clrMapOvr>
  <p:transition spd="slow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7408" y="332656"/>
            <a:ext cx="10820590" cy="1047408"/>
          </a:xfrm>
        </p:spPr>
        <p:txBody>
          <a:bodyPr>
            <a:noAutofit/>
          </a:bodyPr>
          <a:lstStyle/>
          <a:p>
            <a:r>
              <a:rPr lang="sk-SK" sz="5000" dirty="0"/>
              <a:t>1. Obvod elektronickej sirény</a:t>
            </a:r>
            <a:endParaRPr sz="5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23122" y="1772816"/>
            <a:ext cx="3444686" cy="4320480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sk-SK" sz="3000" dirty="0">
                <a:solidFill>
                  <a:schemeClr val="tx1"/>
                </a:solidFill>
                <a:latin typeface="inherit"/>
              </a:rPr>
              <a:t>Zoznam súčiastok 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sz="3000" b="0" i="0" dirty="0">
                <a:solidFill>
                  <a:schemeClr val="tx1"/>
                </a:solidFill>
                <a:effectLst/>
                <a:latin typeface="inherit"/>
              </a:rPr>
              <a:t>Tranzistory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sz="3000" dirty="0">
                <a:solidFill>
                  <a:schemeClr val="tx1"/>
                </a:solidFill>
                <a:latin typeface="inherit"/>
              </a:rPr>
              <a:t>Batéria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sz="3000" dirty="0">
                <a:solidFill>
                  <a:schemeClr val="tx1"/>
                </a:solidFill>
                <a:latin typeface="inherit"/>
              </a:rPr>
              <a:t>Kondenzátory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sz="3000" dirty="0">
                <a:solidFill>
                  <a:schemeClr val="tx1"/>
                </a:solidFill>
                <a:latin typeface="inherit"/>
              </a:rPr>
              <a:t>Reproduktor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sz="3000" b="0" i="0" dirty="0">
                <a:solidFill>
                  <a:schemeClr val="tx1"/>
                </a:solidFill>
                <a:effectLst/>
                <a:latin typeface="inherit"/>
              </a:rPr>
              <a:t>Rezistory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BE6C82-24DD-48E1-A11D-2DEAB8F30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2034728"/>
            <a:ext cx="6647917" cy="35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75436"/>
      </p:ext>
    </p:extLst>
  </p:cSld>
  <p:clrMapOvr>
    <a:masterClrMapping/>
  </p:clrMapOvr>
  <p:transition spd="slow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9416" y="725408"/>
            <a:ext cx="10820590" cy="475456"/>
          </a:xfrm>
        </p:spPr>
        <p:txBody>
          <a:bodyPr>
            <a:normAutofit fontScale="90000"/>
          </a:bodyPr>
          <a:lstStyle/>
          <a:p>
            <a:r>
              <a:rPr lang="sk-SK" dirty="0"/>
              <a:t>1. Obvod elektronickej sirény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98748" y="1484784"/>
            <a:ext cx="5037212" cy="4176464"/>
          </a:xfrm>
        </p:spPr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chemeClr val="tx1"/>
                </a:solidFill>
                <a:effectLst/>
                <a:latin typeface="inherit"/>
              </a:rPr>
              <a:t>Na napájanie obvodu je možné použiť 12 V batériu alebo dobre regulovaný zdroj 12V DC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chemeClr val="tx1"/>
                </a:solidFill>
                <a:effectLst/>
                <a:latin typeface="inherit"/>
              </a:rPr>
              <a:t>Zostavte obvod na kvalitnej doske s plošnými spojmi alebo na spoločnej doske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chemeClr val="tx1"/>
                </a:solidFill>
                <a:effectLst/>
                <a:latin typeface="inherit"/>
              </a:rPr>
              <a:t>Spínač S1 sa môže použiť na aktiváciu alarmu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chemeClr val="tx1"/>
                </a:solidFill>
                <a:effectLst/>
                <a:latin typeface="inherit"/>
              </a:rPr>
              <a:t>Spínač S2 možno použiť ako vypínač napájania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chemeClr val="tx1"/>
                </a:solidFill>
                <a:effectLst/>
                <a:latin typeface="inherit"/>
              </a:rPr>
              <a:t>Na tóne alarmu môžete experimentovať pomocou rôznych hodnôt pre C2 a R8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BE6C82-24DD-48E1-A11D-2DEAB8F30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998724"/>
            <a:ext cx="5419991" cy="28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11196"/>
      </p:ext>
    </p:extLst>
  </p:cSld>
  <p:clrMapOvr>
    <a:masterClrMapping/>
  </p:clrMapOvr>
  <p:transition spd="slow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5828" y="548680"/>
            <a:ext cx="9414707" cy="475456"/>
          </a:xfrm>
        </p:spPr>
        <p:txBody>
          <a:bodyPr>
            <a:normAutofit fontScale="90000"/>
          </a:bodyPr>
          <a:lstStyle/>
          <a:p>
            <a:r>
              <a:rPr lang="sk-SK" dirty="0"/>
              <a:t>1. Funkcia obvodu elektronickej sirény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05828" y="1258139"/>
            <a:ext cx="9144000" cy="5339213"/>
          </a:xfrm>
        </p:spPr>
        <p:txBody>
          <a:bodyPr>
            <a:normAutofit fontScale="92500" lnSpcReduction="2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  <a:latin typeface="inherit"/>
                <a:cs typeface="Times New Roman" panose="02020603050405020304" pitchFamily="18" charset="0"/>
              </a:rPr>
              <a:t>K</a:t>
            </a: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ompaktný obvod elektronickej sirény založený na 3 tranzistoroch</a:t>
            </a:r>
            <a:endParaRPr lang="sk-SK" dirty="0">
              <a:solidFill>
                <a:schemeClr val="tx1"/>
              </a:solidFill>
              <a:latin typeface="inherit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Tento obvod je vhodný na spoluprácu s ďalšími projektmi alarmov alebo sirén, ako sú napríklad poplachy proti vlámaniu, automatické továrenské sirény atď.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Elektrický obvod elektronickej sirény je založený na komplementárnom páre tranzistorov pozostávajúcich z Q2 a Q3 (BC557 a BC 37) zapojených ako </a:t>
            </a:r>
            <a:r>
              <a:rPr lang="sk-SK" b="0" i="0" dirty="0" err="1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astabilný</a:t>
            </a: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 </a:t>
            </a:r>
            <a:r>
              <a:rPr lang="sk-SK" b="0" i="0" dirty="0" err="1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multivibrátorový</a:t>
            </a: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 oscilátor</a:t>
            </a:r>
            <a:endParaRPr lang="sk-SK" dirty="0">
              <a:solidFill>
                <a:schemeClr val="tx1"/>
              </a:solidFill>
              <a:latin typeface="inherit"/>
              <a:cs typeface="Times New Roman" panose="02020603050405020304" pitchFamily="18" charset="0"/>
            </a:endParaRPr>
          </a:p>
          <a:p>
            <a:pPr lvl="1" fontAlgn="base"/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priamo poháňa reproduktor</a:t>
            </a:r>
            <a:endParaRPr lang="sk-SK" dirty="0">
              <a:solidFill>
                <a:schemeClr val="tx1"/>
              </a:solidFill>
              <a:latin typeface="inherit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Q1 sa používa na úplné nabitie kondenzátora C2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  <a:latin typeface="inherit"/>
                <a:cs typeface="Times New Roman" panose="02020603050405020304" pitchFamily="18" charset="0"/>
              </a:rPr>
              <a:t>K</a:t>
            </a: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eď je zapnuté napájanie</a:t>
            </a:r>
            <a:endParaRPr lang="sk-SK" dirty="0">
              <a:solidFill>
                <a:schemeClr val="tx1"/>
              </a:solidFill>
              <a:latin typeface="inherit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Po stlačení tlačidlového spínača S1 sa kondenzátor C2 pomaly vybíja cez odpor R8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  <a:latin typeface="inherit"/>
                <a:cs typeface="Times New Roman" panose="02020603050405020304" pitchFamily="18" charset="0"/>
              </a:rPr>
              <a:t>O</a:t>
            </a: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bvod bude kmitať pri nízkej frekvencii, ktorá sa zvyšuje na vysokú frekvenciu a udržuje sa neobmedzene dlho, kým je kondenzátor úplne vybitý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Po uvoľnení spínača P1 výstupná frekvencia pomaly klesá, keď sa C2 nabíja na kladné napätie cez odpor R6 a križovatku Báza-</a:t>
            </a:r>
            <a:r>
              <a:rPr lang="sk-SK" b="0" i="0" dirty="0" err="1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Emitor</a:t>
            </a: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 tranzistora Q2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chemeClr val="tx1"/>
                </a:solidFill>
                <a:effectLst/>
                <a:latin typeface="inherit"/>
                <a:cs typeface="Times New Roman" panose="02020603050405020304" pitchFamily="18" charset="0"/>
              </a:rPr>
              <a:t>Keď je C2 úplne nabitý na kladné napätie batérie, obvod prestane oscilovať</a:t>
            </a:r>
          </a:p>
        </p:txBody>
      </p:sp>
    </p:spTree>
    <p:extLst>
      <p:ext uri="{BB962C8B-B14F-4D97-AF65-F5344CB8AC3E}">
        <p14:creationId xmlns:p14="http://schemas.microsoft.com/office/powerpoint/2010/main" val="1164092476"/>
      </p:ext>
    </p:extLst>
  </p:cSld>
  <p:clrMapOvr>
    <a:masterClrMapping/>
  </p:clrMapOvr>
  <p:transition spd="slow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77837" y="116632"/>
            <a:ext cx="10820590" cy="792088"/>
          </a:xfrm>
        </p:spPr>
        <p:txBody>
          <a:bodyPr>
            <a:noAutofit/>
          </a:bodyPr>
          <a:lstStyle/>
          <a:p>
            <a:r>
              <a:rPr lang="sk-SK" sz="3200" dirty="0"/>
              <a:t>2. Obvod elektronickej sirény</a:t>
            </a:r>
            <a:endParaRPr sz="32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85393" y="1026617"/>
            <a:ext cx="4291984" cy="2690415"/>
          </a:xfrm>
        </p:spPr>
        <p:txBody>
          <a:bodyPr>
            <a:noAutofit/>
          </a:bodyPr>
          <a:lstStyle/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R1 = R9 = 2.2KΩ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R2 = 470Ω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R3 = 47KΩ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R4 = R8 = 22KΩ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R5 = R6 = R7 = 18KΩ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R10 = 3.3KΩ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k-SK" sz="1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6108DE54-C093-4A1E-AF20-C273510E5319}"/>
              </a:ext>
            </a:extLst>
          </p:cNvPr>
          <p:cNvSpPr txBox="1">
            <a:spLocks/>
          </p:cNvSpPr>
          <p:nvPr/>
        </p:nvSpPr>
        <p:spPr>
          <a:xfrm>
            <a:off x="7176120" y="1052736"/>
            <a:ext cx="4740830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C1 = 100µF/16V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C2 = 2.2µF/16V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C3 = 10µF/16V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C4 = 47µF/16V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C5 = 22nF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C6 = 33nF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C7 = 470µF/16V</a:t>
            </a:r>
            <a:endParaRPr lang="sk-SK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T1 = T2 = T3 = T4 = BC547</a:t>
            </a:r>
            <a:endParaRPr lang="sk-SK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T5 = </a:t>
            </a:r>
            <a:r>
              <a:rPr lang="sk-SK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tranzistor 5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T6 = MJ2955, AD162</a:t>
            </a:r>
            <a:endParaRPr lang="sk-SK" sz="1500" dirty="0"/>
          </a:p>
          <a:p>
            <a:pPr fontAlgn="base">
              <a:lnSpc>
                <a:spcPct val="100000"/>
              </a:lnSpc>
            </a:pPr>
            <a:endParaRPr lang="sk-SK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electronic  siren circuit diagram">
            <a:extLst>
              <a:ext uri="{FF2B5EF4-FFF2-40B4-BE49-F238E27FC236}">
                <a16:creationId xmlns:a16="http://schemas.microsoft.com/office/drawing/2014/main" id="{DFFB8C1A-7384-4909-BFAA-D6511CD6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969" y="3834929"/>
            <a:ext cx="4549779" cy="253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382113"/>
      </p:ext>
    </p:extLst>
  </p:cSld>
  <p:clrMapOvr>
    <a:masterClrMapping/>
  </p:clrMapOvr>
  <p:transition spd="slow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5705" y="548680"/>
            <a:ext cx="10820590" cy="576064"/>
          </a:xfrm>
        </p:spPr>
        <p:txBody>
          <a:bodyPr>
            <a:noAutofit/>
          </a:bodyPr>
          <a:lstStyle/>
          <a:p>
            <a:r>
              <a:rPr lang="sk-SK" sz="3200" dirty="0"/>
              <a:t>2. Obvod elektronickej sirény</a:t>
            </a:r>
            <a:endParaRPr sz="32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51384" y="1340768"/>
            <a:ext cx="11424591" cy="4464496"/>
          </a:xfrm>
        </p:spPr>
        <p:txBody>
          <a:bodyPr>
            <a:noAutofit/>
          </a:bodyPr>
          <a:lstStyle/>
          <a:p>
            <a:pPr fontAlgn="base">
              <a:lnSpc>
                <a:spcPct val="100000"/>
              </a:lnSpc>
            </a:pP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Obvod je možné použiť v hračkách (napr. Modely vozidiel), ako súčasť výstražného systému a v mnohých ďalších aplikáciách</a:t>
            </a:r>
            <a:endParaRPr lang="sk-SK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 použitie v adekvátnym zariadením pre vodiča T5, pretože je schopný priamo riadiť 200 mW (8 </a:t>
            </a:r>
            <a:r>
              <a:rPr lang="el-G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Ω) 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reproduktor</a:t>
            </a:r>
            <a:endParaRPr lang="sk-SK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 takom prípade sa spotreba prúdu z 9 V napájacieho zdroja pohybuje okolo 140 mA</a:t>
            </a:r>
            <a:endParaRPr lang="sk-SK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 je potrebný silnejší zvuk, odporúča sa BD136: môže poháňať 5W (8</a:t>
            </a:r>
            <a:r>
              <a:rPr lang="el-G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Ω) 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reproduktor</a:t>
            </a:r>
            <a:endParaRPr lang="sk-SK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Aktuálna spotreba elektronickej sirény z napájania 12 V bude potom asi 180 mA</a:t>
            </a:r>
            <a:endParaRPr lang="sk-SK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 je potrebných ešte </a:t>
            </a:r>
            <a:r>
              <a:rPr lang="sk-SK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silnejší zvuk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potom je možné ako prvý budiaci stupeň použiť T5 (BD136) a cez výstupný tranzistor T6 je </a:t>
            </a:r>
            <a:r>
              <a:rPr lang="sk-SK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15W (8</a:t>
            </a:r>
            <a:r>
              <a:rPr lang="el-G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Ω) 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reproduktor</a:t>
            </a:r>
            <a:r>
              <a:rPr lang="sk-SK" sz="16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</a:t>
            </a:r>
            <a:endParaRPr lang="sk-SK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 je možné použiť AD162 alebo MJ2955, ktoré musia byť pre nepretržitú prevádzku vybavené chladením</a:t>
            </a:r>
            <a:endParaRPr lang="sk-SK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Špičkový prúdový odber obvodu bude teraz pri napájaní 12 V asi 500 mA</a:t>
            </a:r>
            <a:endParaRPr lang="sk-SK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Kondenzátor C1 nie je potrebný na prevádzk</a:t>
            </a:r>
            <a:r>
              <a:rPr lang="sk-SK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pic>
        <p:nvPicPr>
          <p:cNvPr id="1026" name="Picture 2" descr="Výsledok vyhľadávania obrázkov pre dopyt old mustang rc car">
            <a:extLst>
              <a:ext uri="{FF2B5EF4-FFF2-40B4-BE49-F238E27FC236}">
                <a16:creationId xmlns:a16="http://schemas.microsoft.com/office/drawing/2014/main" id="{454B3F56-DB41-413F-A94A-6B006FBC4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706" l="0" r="100000">
                        <a14:foregroundMark x1="49510" y1="69281" x2="50654" y2="73203"/>
                        <a14:foregroundMark x1="55065" y1="71732" x2="56536" y2="64542"/>
                        <a14:backgroundMark x1="19935" y1="69444" x2="38725" y2="74346"/>
                        <a14:backgroundMark x1="62582" y1="71242" x2="78431" y2="68301"/>
                        <a14:backgroundMark x1="41503" y1="73366" x2="52451" y2="74837"/>
                        <a14:backgroundMark x1="58333" y1="75000" x2="58660" y2="70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165" b="22138"/>
          <a:stretch/>
        </p:blipFill>
        <p:spPr bwMode="auto">
          <a:xfrm>
            <a:off x="8033432" y="4725144"/>
            <a:ext cx="3503712" cy="195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52294"/>
      </p:ext>
    </p:extLst>
  </p:cSld>
  <p:clrMapOvr>
    <a:masterClrMapping/>
  </p:clrMapOvr>
  <p:transition spd="slow">
    <p:random/>
  </p:transition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131</TotalTime>
  <Words>573</Words>
  <Application>Microsoft Office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Candara</vt:lpstr>
      <vt:lpstr>Consolas</vt:lpstr>
      <vt:lpstr>inherit</vt:lpstr>
      <vt:lpstr>Times New Roman</vt:lpstr>
      <vt:lpstr>Tech Computer 16x9</vt:lpstr>
      <vt:lpstr>Siréna</vt:lpstr>
      <vt:lpstr>Funkcie</vt:lpstr>
      <vt:lpstr>Použitie v praxi</vt:lpstr>
      <vt:lpstr>Schémy a ich popis</vt:lpstr>
      <vt:lpstr>1. Obvod elektronickej sirény</vt:lpstr>
      <vt:lpstr>1. Obvod elektronickej sirény</vt:lpstr>
      <vt:lpstr>1. Funkcia obvodu elektronickej sirény</vt:lpstr>
      <vt:lpstr>2. Obvod elektronickej sirény</vt:lpstr>
      <vt:lpstr>2. Obvod elektronickej sirény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Siréna</dc:title>
  <dc:creator>Linda Vincelová</dc:creator>
  <cp:lastModifiedBy>Linda Vincelová</cp:lastModifiedBy>
  <cp:revision>118</cp:revision>
  <dcterms:created xsi:type="dcterms:W3CDTF">2021-02-17T13:02:05Z</dcterms:created>
  <dcterms:modified xsi:type="dcterms:W3CDTF">2021-02-23T10:13:17Z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